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handoutMasterIdLst>
    <p:handoutMasterId r:id="rId10"/>
  </p:handoutMasterIdLst>
  <p:sldIdLst>
    <p:sldId id="258" r:id="rId2"/>
    <p:sldId id="286" r:id="rId3"/>
    <p:sldId id="289" r:id="rId4"/>
    <p:sldId id="284" r:id="rId5"/>
    <p:sldId id="287" r:id="rId6"/>
    <p:sldId id="285" r:id="rId7"/>
    <p:sldId id="288" r:id="rId8"/>
  </p:sldIdLst>
  <p:sldSz cx="12192000" cy="6858000"/>
  <p:notesSz cx="6858000" cy="9144000"/>
  <p:custDataLst>
    <p:tags r:id="rId11"/>
  </p:custData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liana Morales" initials="LM" lastIdx="5" clrIdx="0">
    <p:extLst>
      <p:ext uri="{19B8F6BF-5375-455C-9EA6-DF929625EA0E}">
        <p15:presenceInfo xmlns:p15="http://schemas.microsoft.com/office/powerpoint/2012/main" userId="Liliana Morale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3C4E"/>
    <a:srgbClr val="4A86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3C8625-F1AC-4C01-BAC9-3CD3015F1BBD}">
  <a:tblStyle styleId="{BB3C8625-F1AC-4C01-BAC9-3CD3015F1BBD}" styleName="Table_0"/>
  <a:tblStyle styleId="{BF564A1C-97B1-4D8F-8997-F2116A1512E2}" styleName="Table_1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763B9DBF-B480-47DA-A6E1-43C5474EF4B7}" styleName="Table_2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DA56D29A-3347-4097-BB56-BC4704688742}" styleName="Table_3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E25CA6D2-C51F-4EB5-8F98-FF5386C87FD4}" styleName="Table_4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4" autoAdjust="0"/>
    <p:restoredTop sz="89686"/>
  </p:normalViewPr>
  <p:slideViewPr>
    <p:cSldViewPr snapToGrid="0">
      <p:cViewPr varScale="1">
        <p:scale>
          <a:sx n="66" d="100"/>
          <a:sy n="66" d="100"/>
        </p:scale>
        <p:origin x="99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B4DD1-0BA0-41EA-B685-F252DA25B945}" type="datetimeFigureOut">
              <a:rPr lang="es-CO" smtClean="0"/>
              <a:t>30/10/2021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D36486-01DA-4660-80C3-34274CB1AAF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8587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9297784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716478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206379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190309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329519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107573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930372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679383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Título vertical y texto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60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00">
                <a:solidFill>
                  <a:srgbClr val="888888"/>
                </a:solidFill>
              </a:defRPr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os objeto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 sz="2400" b="1"/>
            </a:lvl1pPr>
            <a:lvl2pPr marL="457200" indent="0" rtl="0">
              <a:spcBef>
                <a:spcPts val="0"/>
              </a:spcBef>
              <a:buFont typeface="Calibri"/>
              <a:buNone/>
              <a:defRPr sz="2000" b="1"/>
            </a:lvl2pPr>
            <a:lvl3pPr marL="914400" indent="0" rtl="0">
              <a:spcBef>
                <a:spcPts val="0"/>
              </a:spcBef>
              <a:buFont typeface="Calibri"/>
              <a:buNone/>
              <a:defRPr sz="1800" b="1"/>
            </a:lvl3pPr>
            <a:lvl4pPr marL="1371600" indent="0" rtl="0">
              <a:spcBef>
                <a:spcPts val="0"/>
              </a:spcBef>
              <a:buFont typeface="Calibri"/>
              <a:buNone/>
              <a:defRPr sz="1600" b="1"/>
            </a:lvl4pPr>
            <a:lvl5pPr marL="1828800" indent="0" rtl="0">
              <a:spcBef>
                <a:spcPts val="0"/>
              </a:spcBef>
              <a:buFont typeface="Calibri"/>
              <a:buNone/>
              <a:defRPr sz="1600" b="1"/>
            </a:lvl5pPr>
            <a:lvl6pPr marL="2286000" indent="0" rtl="0">
              <a:spcBef>
                <a:spcPts val="0"/>
              </a:spcBef>
              <a:buFont typeface="Calibri"/>
              <a:buNone/>
              <a:defRPr sz="1600" b="1"/>
            </a:lvl6pPr>
            <a:lvl7pPr marL="2743200" indent="0" rtl="0">
              <a:spcBef>
                <a:spcPts val="0"/>
              </a:spcBef>
              <a:buFont typeface="Calibri"/>
              <a:buNone/>
              <a:defRPr sz="1600" b="1"/>
            </a:lvl7pPr>
            <a:lvl8pPr marL="3200400" indent="0" rtl="0">
              <a:spcBef>
                <a:spcPts val="0"/>
              </a:spcBef>
              <a:buFont typeface="Calibri"/>
              <a:buNone/>
              <a:defRPr sz="1600" b="1"/>
            </a:lvl8pPr>
            <a:lvl9pPr marL="3657600" indent="0" rtl="0">
              <a:spcBef>
                <a:spcPts val="0"/>
              </a:spcBef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 sz="2400" b="1"/>
            </a:lvl1pPr>
            <a:lvl2pPr marL="457200" indent="0" rtl="0">
              <a:spcBef>
                <a:spcPts val="0"/>
              </a:spcBef>
              <a:buFont typeface="Calibri"/>
              <a:buNone/>
              <a:defRPr sz="2000" b="1"/>
            </a:lvl2pPr>
            <a:lvl3pPr marL="914400" indent="0" rtl="0">
              <a:spcBef>
                <a:spcPts val="0"/>
              </a:spcBef>
              <a:buFont typeface="Calibri"/>
              <a:buNone/>
              <a:defRPr sz="1800" b="1"/>
            </a:lvl3pPr>
            <a:lvl4pPr marL="1371600" indent="0" rtl="0">
              <a:spcBef>
                <a:spcPts val="0"/>
              </a:spcBef>
              <a:buFont typeface="Calibri"/>
              <a:buNone/>
              <a:defRPr sz="1600" b="1"/>
            </a:lvl4pPr>
            <a:lvl5pPr marL="1828800" indent="0" rtl="0">
              <a:spcBef>
                <a:spcPts val="0"/>
              </a:spcBef>
              <a:buFont typeface="Calibri"/>
              <a:buNone/>
              <a:defRPr sz="1600" b="1"/>
            </a:lvl5pPr>
            <a:lvl6pPr marL="2286000" indent="0" rtl="0">
              <a:spcBef>
                <a:spcPts val="0"/>
              </a:spcBef>
              <a:buFont typeface="Calibri"/>
              <a:buNone/>
              <a:defRPr sz="1600" b="1"/>
            </a:lvl6pPr>
            <a:lvl7pPr marL="2743200" indent="0" rtl="0">
              <a:spcBef>
                <a:spcPts val="0"/>
              </a:spcBef>
              <a:buFont typeface="Calibri"/>
              <a:buNone/>
              <a:defRPr sz="1600" b="1"/>
            </a:lvl7pPr>
            <a:lvl8pPr marL="3200400" indent="0" rtl="0">
              <a:spcBef>
                <a:spcPts val="0"/>
              </a:spcBef>
              <a:buFont typeface="Calibri"/>
              <a:buNone/>
              <a:defRPr sz="1600" b="1"/>
            </a:lvl8pPr>
            <a:lvl9pPr marL="3657600" indent="0" rtl="0">
              <a:spcBef>
                <a:spcPts val="0"/>
              </a:spcBef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ido con título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2800"/>
            </a:lvl2pPr>
            <a:lvl3pPr rtl="0">
              <a:spcBef>
                <a:spcPts val="0"/>
              </a:spcBef>
              <a:defRPr sz="2400"/>
            </a:lvl3pPr>
            <a:lvl4pPr rtl="0">
              <a:spcBef>
                <a:spcPts val="0"/>
              </a:spcBef>
              <a:defRPr sz="2000"/>
            </a:lvl4pPr>
            <a:lvl5pPr rtl="0">
              <a:spcBef>
                <a:spcPts val="0"/>
              </a:spcBef>
              <a:defRPr sz="2000"/>
            </a:lvl5pPr>
            <a:lvl6pPr rtl="0">
              <a:spcBef>
                <a:spcPts val="0"/>
              </a:spcBef>
              <a:defRPr sz="2000"/>
            </a:lvl6pPr>
            <a:lvl7pPr rtl="0">
              <a:spcBef>
                <a:spcPts val="0"/>
              </a:spcBef>
              <a:defRPr sz="2000"/>
            </a:lvl7pPr>
            <a:lvl8pPr rtl="0">
              <a:spcBef>
                <a:spcPts val="0"/>
              </a:spcBef>
              <a:defRPr sz="2000"/>
            </a:lvl8pPr>
            <a:lvl9pPr rtl="0">
              <a:spcBef>
                <a:spcPts val="0"/>
              </a:spcBef>
              <a:defRPr sz="20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 sz="1600"/>
            </a:lvl1pPr>
            <a:lvl2pPr marL="457200" indent="0" rtl="0">
              <a:spcBef>
                <a:spcPts val="0"/>
              </a:spcBef>
              <a:buFont typeface="Calibri"/>
              <a:buNone/>
              <a:defRPr sz="1400"/>
            </a:lvl2pPr>
            <a:lvl3pPr marL="914400" indent="0" rtl="0">
              <a:spcBef>
                <a:spcPts val="0"/>
              </a:spcBef>
              <a:buFont typeface="Calibri"/>
              <a:buNone/>
              <a:defRPr sz="1200"/>
            </a:lvl3pPr>
            <a:lvl4pPr marL="1371600" indent="0" rtl="0">
              <a:spcBef>
                <a:spcPts val="0"/>
              </a:spcBef>
              <a:buFont typeface="Calibri"/>
              <a:buNone/>
              <a:defRPr sz="1000"/>
            </a:lvl4pPr>
            <a:lvl5pPr marL="1828800" indent="0" rtl="0">
              <a:spcBef>
                <a:spcPts val="0"/>
              </a:spcBef>
              <a:buFont typeface="Calibri"/>
              <a:buNone/>
              <a:defRPr sz="1000"/>
            </a:lvl5pPr>
            <a:lvl6pPr marL="2286000" indent="0" rtl="0">
              <a:spcBef>
                <a:spcPts val="0"/>
              </a:spcBef>
              <a:buFont typeface="Calibri"/>
              <a:buNone/>
              <a:defRPr sz="1000"/>
            </a:lvl6pPr>
            <a:lvl7pPr marL="2743200" indent="0" rtl="0">
              <a:spcBef>
                <a:spcPts val="0"/>
              </a:spcBef>
              <a:buFont typeface="Calibri"/>
              <a:buNone/>
              <a:defRPr sz="1000"/>
            </a:lvl7pPr>
            <a:lvl8pPr marL="3200400" indent="0" rtl="0">
              <a:spcBef>
                <a:spcPts val="0"/>
              </a:spcBef>
              <a:buFont typeface="Calibri"/>
              <a:buNone/>
              <a:defRPr sz="1000"/>
            </a:lvl8pPr>
            <a:lvl9pPr marL="3657600" indent="0" rtl="0">
              <a:spcBef>
                <a:spcPts val="0"/>
              </a:spcBef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n con título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3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 sz="1600"/>
            </a:lvl1pPr>
            <a:lvl2pPr marL="457200" indent="0" rtl="0">
              <a:spcBef>
                <a:spcPts val="0"/>
              </a:spcBef>
              <a:buFont typeface="Calibri"/>
              <a:buNone/>
              <a:defRPr sz="1400"/>
            </a:lvl2pPr>
            <a:lvl3pPr marL="914400" indent="0" rtl="0">
              <a:spcBef>
                <a:spcPts val="0"/>
              </a:spcBef>
              <a:buFont typeface="Calibri"/>
              <a:buNone/>
              <a:defRPr sz="1200"/>
            </a:lvl3pPr>
            <a:lvl4pPr marL="1371600" indent="0" rtl="0">
              <a:spcBef>
                <a:spcPts val="0"/>
              </a:spcBef>
              <a:buFont typeface="Calibri"/>
              <a:buNone/>
              <a:defRPr sz="1000"/>
            </a:lvl4pPr>
            <a:lvl5pPr marL="1828800" indent="0" rtl="0">
              <a:spcBef>
                <a:spcPts val="0"/>
              </a:spcBef>
              <a:buFont typeface="Calibri"/>
              <a:buNone/>
              <a:defRPr sz="1000"/>
            </a:lvl5pPr>
            <a:lvl6pPr marL="2286000" indent="0" rtl="0">
              <a:spcBef>
                <a:spcPts val="0"/>
              </a:spcBef>
              <a:buFont typeface="Calibri"/>
              <a:buNone/>
              <a:defRPr sz="1000"/>
            </a:lvl6pPr>
            <a:lvl7pPr marL="2743200" indent="0" rtl="0">
              <a:spcBef>
                <a:spcPts val="0"/>
              </a:spcBef>
              <a:buFont typeface="Calibri"/>
              <a:buNone/>
              <a:defRPr sz="1000"/>
            </a:lvl7pPr>
            <a:lvl8pPr marL="3200400" indent="0" rtl="0">
              <a:spcBef>
                <a:spcPts val="0"/>
              </a:spcBef>
              <a:buFont typeface="Calibri"/>
              <a:buNone/>
              <a:defRPr sz="1000"/>
            </a:lvl8pPr>
            <a:lvl9pPr marL="3657600" indent="0" rtl="0">
              <a:spcBef>
                <a:spcPts val="0"/>
              </a:spcBef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ítulo y texto vertical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pixabay.com/photo/2020/07/27/06/20/forest-5441466_960_720.jp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hyperlink" Target="https://images.pexels.com/photos/221012/pexels-photo-221012.jpeg?auto=compress&amp;cs=tinysrgb&amp;dpr=2&amp;h=650&amp;w=94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Hidroituango#/media/Archivo:Orobajo,_municipio_de_Sabanalarga_01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hyperlink" Target="https://cdn.pixabay.com/photo/2013/07/13/09/49/cancer-156101_960_720.png" TargetMode="External"/><Relationship Id="rId4" Type="http://schemas.openxmlformats.org/officeDocument/2006/relationships/hyperlink" Target="https://images.pexels.com/photos/6708687/pexels-photo-6708687.jpeg?auto=compress&amp;cs=tinysrgb&amp;dpr=2&amp;h=650&amp;w=94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pre.presidencia.gov.co/normativa/normativa/DECRETO%20380%20DEL%2012%20DE%20ABRIL%20DE%202021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hyperlink" Target="https://cdn.pixabay.com/photo/2013/09/06/21/15/cartagena-179656_960_720.jp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pixabay.com/photo/2021/07/25/01/00/environment-6490647_960_720.jpg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hyperlink" Target="https://cdn.pixabay.com/photo/2018/02/08/11/22/co2-3139225_960_720.jp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isionamazonia.minambiente.gov.co/news/turismo-de-naturaleza-la-iniciativa-para-reducir-la-deforestacion-en-la-amazonia-2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hyperlink" Target="https://visionamazonia.minambiente.gov.co/proteccion-de-la-amazoni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2100366" y="523298"/>
            <a:ext cx="7588333" cy="1211283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dirty="0" smtClean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RECURSO DE APRENDIZAJE GAMA MEDIA 3. SLIDER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 smtClean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DI_CF1_2.3_ClasificiaciónValoración</a:t>
            </a:r>
            <a:endParaRPr lang="es-ES" sz="1800" b="0" i="0" u="none" strike="noStrike" cap="none" baseline="0" dirty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9127" t="27005" r="29826" b="22994"/>
          <a:stretch/>
        </p:blipFill>
        <p:spPr>
          <a:xfrm>
            <a:off x="1160059" y="1734581"/>
            <a:ext cx="10491868" cy="4831308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385010" y="481339"/>
            <a:ext cx="7138737" cy="449171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s-MX" b="0" i="0" u="none" strike="noStrike" cap="none" baseline="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Se solicita a</a:t>
            </a:r>
            <a:r>
              <a:rPr lang="es-MX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producción un recurso de aprendizaje tipo slider con la información contenido en estas diapositivas.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s-MX" baseline="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Se</a:t>
            </a:r>
            <a:r>
              <a:rPr lang="es-MX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autoriza ha producción a realizar los cambios que crea convenientes para el mejoramiento del producto digital.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s-MX" b="0" i="0" u="none" strike="noStrike" cap="none" baseline="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Se presenta de forma comparativa al realizar los recuadros</a:t>
            </a:r>
            <a:r>
              <a:rPr lang="es-MX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con la imagen y el texto de ejemplo o explicativo.</a:t>
            </a:r>
            <a:endParaRPr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114" name="Shape 114"/>
          <p:cNvSpPr/>
          <p:nvPr/>
        </p:nvSpPr>
        <p:spPr>
          <a:xfrm>
            <a:off x="8243825" y="5602434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/>
            <a:r>
              <a:rPr lang="es-MX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https://</a:t>
            </a:r>
            <a:r>
              <a:rPr lang="es-MX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cdn.pixabay.com/photo/2020/07/27/06/20/forest-5441466_960_720.jpg</a:t>
            </a:r>
            <a:endParaRPr lang="es-MX" sz="1050" dirty="0" smtClean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lvl="0"/>
            <a:r>
              <a:rPr lang="es-MX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4"/>
              </a:rPr>
              <a:t>https://</a:t>
            </a:r>
            <a:r>
              <a:rPr lang="es-MX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4"/>
              </a:rPr>
              <a:t>images.pexels.com/photos/221012/pexels-photo-221012.jpeg?auto=compress&amp;cs=tinysrgb&amp;dpr=2&amp;h=650&amp;w=940</a:t>
            </a:r>
            <a:r>
              <a:rPr lang="es-MX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 </a:t>
            </a:r>
            <a:endParaRPr sz="1050"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8272490" y="2058716"/>
            <a:ext cx="6096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s-CO" sz="18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385010" y="4973053"/>
            <a:ext cx="7138737" cy="17081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CO" b="1" dirty="0" smtClean="0">
                <a:latin typeface="Arial" panose="020B0604020202020204" pitchFamily="34" charset="0"/>
                <a:ea typeface="Arial" panose="020B0604020202020204" pitchFamily="34" charset="0"/>
              </a:rPr>
              <a:t>Impacto </a:t>
            </a:r>
            <a:r>
              <a:rPr lang="es-CO" b="1" dirty="0">
                <a:latin typeface="Arial" panose="020B0604020202020204" pitchFamily="34" charset="0"/>
                <a:ea typeface="Arial" panose="020B0604020202020204" pitchFamily="34" charset="0"/>
              </a:rPr>
              <a:t>ambiental directo o indirecto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es-CO" sz="1800" dirty="0" smtClean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Los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impactos </a:t>
            </a: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directos,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son aquellos que se puede visualizar de inmediato o al muy poco tiempo siendo un resultado positivo o </a:t>
            </a: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negativo,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mientras que el impacto indirecto es aquel que toma bastante tiempo </a:t>
            </a: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para poder evidenciar los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cambios.</a:t>
            </a:r>
            <a:endParaRPr lang="es-CO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457200">
              <a:lnSpc>
                <a:spcPct val="150000"/>
              </a:lnSpc>
            </a:pP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r>
              <a:rPr lang="es-CO" b="1" dirty="0"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s-CO" sz="18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577516" y="481339"/>
            <a:ext cx="4865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 smtClean="0"/>
              <a:t>Estudios ambientales</a:t>
            </a:r>
          </a:p>
          <a:p>
            <a:r>
              <a:rPr lang="es-MX" b="1" dirty="0" smtClean="0"/>
              <a:t>Clasificación y valoración de los impactos ambientales</a:t>
            </a:r>
            <a:endParaRPr lang="es-CO" b="1" dirty="0"/>
          </a:p>
        </p:txBody>
      </p:sp>
      <p:sp>
        <p:nvSpPr>
          <p:cNvPr id="10" name="Rectángulo 9"/>
          <p:cNvSpPr/>
          <p:nvPr/>
        </p:nvSpPr>
        <p:spPr>
          <a:xfrm>
            <a:off x="1021931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6" name="Rectángulo 15"/>
          <p:cNvSpPr/>
          <p:nvPr/>
        </p:nvSpPr>
        <p:spPr>
          <a:xfrm>
            <a:off x="4241632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1" name="CuadroTexto 10"/>
          <p:cNvSpPr txBox="1"/>
          <p:nvPr/>
        </p:nvSpPr>
        <p:spPr>
          <a:xfrm>
            <a:off x="1904246" y="1322024"/>
            <a:ext cx="978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Directo</a:t>
            </a:r>
            <a:endParaRPr lang="es-CO" dirty="0"/>
          </a:p>
        </p:txBody>
      </p:sp>
      <p:sp>
        <p:nvSpPr>
          <p:cNvPr id="18" name="CuadroTexto 17"/>
          <p:cNvSpPr txBox="1"/>
          <p:nvPr/>
        </p:nvSpPr>
        <p:spPr>
          <a:xfrm>
            <a:off x="5117190" y="1357088"/>
            <a:ext cx="978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Indirecto</a:t>
            </a:r>
            <a:endParaRPr lang="es-CO" dirty="0"/>
          </a:p>
        </p:txBody>
      </p:sp>
      <p:pic>
        <p:nvPicPr>
          <p:cNvPr id="1026" name="Picture 2" descr="Bosque, Forestal, Harvester, Máquina, Bosque De Pin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270" y="1644355"/>
            <a:ext cx="2643811" cy="216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/>
          <p:cNvSpPr txBox="1"/>
          <p:nvPr/>
        </p:nvSpPr>
        <p:spPr>
          <a:xfrm>
            <a:off x="1121321" y="3855185"/>
            <a:ext cx="25156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Tala de bosques, pérdida inmediata del hábitat de fauna y flora.</a:t>
            </a:r>
            <a:endParaRPr lang="es-CO" dirty="0"/>
          </a:p>
        </p:txBody>
      </p:sp>
      <p:pic>
        <p:nvPicPr>
          <p:cNvPr id="1028" name="Picture 4" descr="Torres Eléctricas Durante La Hora Dorad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951" y="1679419"/>
            <a:ext cx="2592305" cy="21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/>
          <p:cNvSpPr txBox="1"/>
          <p:nvPr/>
        </p:nvSpPr>
        <p:spPr>
          <a:xfrm>
            <a:off x="4522941" y="3738243"/>
            <a:ext cx="23668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Industrialización, contaminación del aire, consecuencias a largo plazo.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7641691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385010" y="449255"/>
            <a:ext cx="7138737" cy="449171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s-MX" sz="180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a producción un recurso de aprendizaje tipo slider con la información contenido en estas diapositivas.</a:t>
            </a:r>
          </a:p>
          <a:p>
            <a:pPr lvl="0">
              <a:buSzPct val="25000"/>
            </a:pPr>
            <a:r>
              <a:rPr lang="es-MX" sz="180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autoriza ha producción a realizar los cambios que crea convenientes para el mejoramiento del producto digital.</a:t>
            </a:r>
          </a:p>
          <a:p>
            <a:pPr lvl="0">
              <a:buSzPct val="25000"/>
            </a:pPr>
            <a:r>
              <a:rPr lang="es-MX" sz="180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presenta de forma comparativa al realizar los recuadros con la imagen y el texto de ejemplo o explicativo.</a:t>
            </a:r>
            <a:endParaRPr lang="es-MX" sz="18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114" name="Shape 114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/>
            <a:r>
              <a:rPr lang="es-MX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https://images.pexels.com/photos/8770246/pexels-photo-8770246.jpeg?auto=compress&amp;cs=tinysrgb&amp;dpr=2&amp;h=650&amp;w=940</a:t>
            </a:r>
          </a:p>
          <a:p>
            <a:pPr lvl="0"/>
            <a:r>
              <a:rPr lang="es-MX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</a:t>
            </a:r>
            <a:r>
              <a:rPr lang="es-MX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://es.wikipedia.org/wiki/Hidroituango#/media/Archivo:Orobajo,_</a:t>
            </a:r>
            <a:r>
              <a:rPr lang="es-MX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municipio_de_Sabanalarga_01.jpg</a:t>
            </a:r>
            <a:r>
              <a:rPr lang="es-MX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endParaRPr sz="1050"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8272490" y="2058716"/>
            <a:ext cx="6096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s-CO" sz="18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385010" y="4973053"/>
            <a:ext cx="7138737" cy="1477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s-CO" sz="1200" b="1" dirty="0" smtClean="0">
                <a:latin typeface="Arial" panose="020B0604020202020204" pitchFamily="34" charset="0"/>
                <a:ea typeface="Arial" panose="020B0604020202020204" pitchFamily="34" charset="0"/>
              </a:rPr>
              <a:t>Acumulativo </a:t>
            </a:r>
            <a:r>
              <a:rPr lang="es-CO" sz="1200" b="1" dirty="0">
                <a:latin typeface="Arial" panose="020B0604020202020204" pitchFamily="34" charset="0"/>
                <a:ea typeface="Arial" panose="020B0604020202020204" pitchFamily="34" charset="0"/>
              </a:rPr>
              <a:t>o sinérgico</a:t>
            </a:r>
            <a:r>
              <a:rPr lang="es-CO" sz="12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es-CO" sz="1200" dirty="0" smtClean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s-CO" sz="1200" dirty="0" smtClean="0">
                <a:latin typeface="Arial" panose="020B0604020202020204" pitchFamily="34" charset="0"/>
                <a:ea typeface="Arial" panose="020B0604020202020204" pitchFamily="34" charset="0"/>
              </a:rPr>
              <a:t>Los </a:t>
            </a:r>
            <a:r>
              <a:rPr lang="es-CO" sz="1200" dirty="0">
                <a:latin typeface="Arial" panose="020B0604020202020204" pitchFamily="34" charset="0"/>
                <a:ea typeface="Arial" panose="020B0604020202020204" pitchFamily="34" charset="0"/>
              </a:rPr>
              <a:t>acumulativos son aquellos pequeños impactos que se van sumando en un mismo ecosistema por un determinado tiempo, y los sinérgicos son aquellos que se relacionan entre sí para generar un impacto </a:t>
            </a:r>
            <a:r>
              <a:rPr lang="es-CO" sz="1200" dirty="0" smtClean="0">
                <a:latin typeface="Arial" panose="020B0604020202020204" pitchFamily="34" charset="0"/>
                <a:ea typeface="Arial" panose="020B0604020202020204" pitchFamily="34" charset="0"/>
              </a:rPr>
              <a:t>mayor, por que se dan al mismo tiempo y en contextos muy cercanos, que afectan doblemente una comunidad o un territorio de manera positiva o negativa según el proyecto.</a:t>
            </a:r>
            <a:endParaRPr lang="es-CO" sz="12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1021931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1" name="Rectángulo 10"/>
          <p:cNvSpPr/>
          <p:nvPr/>
        </p:nvSpPr>
        <p:spPr>
          <a:xfrm>
            <a:off x="4128980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1813083" y="1075156"/>
            <a:ext cx="11608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Acumulativo</a:t>
            </a:r>
            <a:endParaRPr lang="es-CO" dirty="0"/>
          </a:p>
        </p:txBody>
      </p:sp>
      <p:sp>
        <p:nvSpPr>
          <p:cNvPr id="13" name="CuadroTexto 12"/>
          <p:cNvSpPr txBox="1"/>
          <p:nvPr/>
        </p:nvSpPr>
        <p:spPr>
          <a:xfrm>
            <a:off x="5053887" y="1103411"/>
            <a:ext cx="931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Sinérgico</a:t>
            </a:r>
            <a:endParaRPr lang="es-CO" dirty="0"/>
          </a:p>
        </p:txBody>
      </p:sp>
      <p:pic>
        <p:nvPicPr>
          <p:cNvPr id="2050" name="Picture 2" descr="Fotos de stock gratuitas de activista, al aire libre, basur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869" y="1705265"/>
            <a:ext cx="2491372" cy="172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211161" y="3430522"/>
            <a:ext cx="23045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Uso de plástico en grandes cantidades a nivel mundial, que van a los ríos y océanos.</a:t>
            </a:r>
            <a:endParaRPr lang="es-CO" dirty="0"/>
          </a:p>
        </p:txBody>
      </p:sp>
      <p:pic>
        <p:nvPicPr>
          <p:cNvPr id="2052" name="Picture 4" descr="https://upload.wikimedia.org/wikipedia/commons/thumb/a/a9/Orobajo%2C_municipio_de_Sabanalarga_01.jpg/800px-Orobajo%2C_municipio_de_Sabanalarga_0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4088" y="1583276"/>
            <a:ext cx="2718091" cy="1807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/>
          <p:cNvSpPr txBox="1"/>
          <p:nvPr/>
        </p:nvSpPr>
        <p:spPr>
          <a:xfrm>
            <a:off x="4128980" y="3466616"/>
            <a:ext cx="24532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Sabanalarga, población que fue desaparecida en el 2018, para la construcción de la represa HidroItuango</a:t>
            </a:r>
            <a:r>
              <a:rPr lang="es-MX" dirty="0"/>
              <a:t> </a:t>
            </a:r>
            <a:r>
              <a:rPr lang="es-MX" dirty="0" smtClean="0"/>
              <a:t>en Antioquia.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03414456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385010" y="434844"/>
            <a:ext cx="7138737" cy="449171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s-MX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a producción un recurso de aprendizaje tipo slider con la información contenido en estas diapositivas.</a:t>
            </a:r>
          </a:p>
          <a:p>
            <a:pPr lvl="0">
              <a:buSzPct val="25000"/>
            </a:pPr>
            <a:r>
              <a:rPr lang="es-MX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autoriza ha producción a realizar los cambios que crea convenientes para el mejoramiento del producto digital.</a:t>
            </a:r>
          </a:p>
          <a:p>
            <a:pPr lvl="0">
              <a:buSzPct val="25000"/>
            </a:pPr>
            <a:r>
              <a:rPr lang="es-MX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presenta de forma comparativa al realizar los recuadros con la imagen y el texto de ejemplo o explicativo.</a:t>
            </a:r>
            <a:endParaRPr lang="es-MX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2" name="Rectángulo 1"/>
          <p:cNvSpPr/>
          <p:nvPr/>
        </p:nvSpPr>
        <p:spPr>
          <a:xfrm>
            <a:off x="385010" y="5037683"/>
            <a:ext cx="7138737" cy="17081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s-CO" b="1" dirty="0">
                <a:latin typeface="Arial" panose="020B0604020202020204" pitchFamily="34" charset="0"/>
                <a:ea typeface="Arial" panose="020B0604020202020204" pitchFamily="34" charset="0"/>
              </a:rPr>
              <a:t>Reversible e irreversible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es-CO" sz="1800" dirty="0" smtClean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El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reversible es aquel donde se puede llegar a recuperar una zona determinada de forma natural o por medio de medidas del ser humano, irreversible es cuando un espacio </a:t>
            </a: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determinado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no se puede recuperar de ninguna </a:t>
            </a: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forma o se afecta la calidad de vida de una o varias personas de manera permanente.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s-CO" sz="18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1021931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0" name="Rectángulo 9"/>
          <p:cNvSpPr/>
          <p:nvPr/>
        </p:nvSpPr>
        <p:spPr>
          <a:xfrm>
            <a:off x="3954378" y="1004557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3" name="CuadroTexto 2"/>
          <p:cNvSpPr txBox="1"/>
          <p:nvPr/>
        </p:nvSpPr>
        <p:spPr>
          <a:xfrm>
            <a:off x="1878005" y="1004557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Reversible</a:t>
            </a:r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4621205" y="951460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Irreversible</a:t>
            </a:r>
            <a:endParaRPr lang="es-CO" dirty="0"/>
          </a:p>
        </p:txBody>
      </p:sp>
      <p:pic>
        <p:nvPicPr>
          <p:cNvPr id="3074" name="Picture 2" descr="Fotos de stock gratuitas de accidentes geográficos, bosque montañoso, camp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933" y="1394193"/>
            <a:ext cx="1965784" cy="233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074548" y="4023496"/>
            <a:ext cx="2827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Rio Bogotá, cascada de San Antonio del Tequendama. </a:t>
            </a:r>
            <a:endParaRPr lang="es-CO" dirty="0"/>
          </a:p>
        </p:txBody>
      </p:sp>
      <p:sp>
        <p:nvSpPr>
          <p:cNvPr id="6" name="Rectángulo 5"/>
          <p:cNvSpPr/>
          <p:nvPr/>
        </p:nvSpPr>
        <p:spPr>
          <a:xfrm>
            <a:off x="8253350" y="5730180"/>
            <a:ext cx="3938649" cy="11278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CO" sz="1050" dirty="0">
                <a:hlinkClick r:id="rId4"/>
              </a:rPr>
              <a:t>https://</a:t>
            </a:r>
            <a:r>
              <a:rPr lang="es-CO" sz="1050" dirty="0" smtClean="0">
                <a:hlinkClick r:id="rId4"/>
              </a:rPr>
              <a:t>images.pexels.com/photos/6708687/pexels-photo-6708687.jpeg?auto=compress&amp;cs=tinysrgb&amp;dpr=2&amp;h=650&amp;w=940</a:t>
            </a:r>
            <a:r>
              <a:rPr lang="es-CO" sz="1050" dirty="0" smtClean="0"/>
              <a:t> </a:t>
            </a:r>
          </a:p>
          <a:p>
            <a:r>
              <a:rPr lang="es-CO" sz="1050" dirty="0">
                <a:hlinkClick r:id="rId5"/>
              </a:rPr>
              <a:t>https://</a:t>
            </a:r>
            <a:r>
              <a:rPr lang="es-CO" sz="1050" dirty="0" smtClean="0">
                <a:hlinkClick r:id="rId5"/>
              </a:rPr>
              <a:t>cdn.pixabay.com/photo/2013/07/13/09/49/cancer-156101_960_720.png</a:t>
            </a:r>
            <a:r>
              <a:rPr lang="es-CO" sz="1050" dirty="0" smtClean="0"/>
              <a:t> </a:t>
            </a:r>
            <a:endParaRPr lang="es-CO" sz="105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3955310" y="3640594"/>
            <a:ext cx="25918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Exposición parmente y regular a sustancias tóxicas, causan enfermedades y hasta la muerte.</a:t>
            </a:r>
            <a:endParaRPr lang="es-CO" dirty="0"/>
          </a:p>
        </p:txBody>
      </p:sp>
      <p:pic>
        <p:nvPicPr>
          <p:cNvPr id="3078" name="Picture 6" descr="Cáncer, Carcinoma, Metástasis, Vías Respiratoria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3674" y="1394193"/>
            <a:ext cx="2107178" cy="224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3617626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385010" y="481339"/>
            <a:ext cx="7138737" cy="449171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s-MX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a producción un recurso de aprendizaje tipo slider con la información contenido en estas diapositivas.</a:t>
            </a:r>
          </a:p>
          <a:p>
            <a:pPr lvl="0">
              <a:buSzPct val="25000"/>
            </a:pPr>
            <a:r>
              <a:rPr lang="es-MX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autoriza ha producción a realizar los cambios que crea convenientes para el mejoramiento del producto digital.</a:t>
            </a:r>
          </a:p>
          <a:p>
            <a:pPr lvl="0">
              <a:buSzPct val="25000"/>
            </a:pPr>
            <a:r>
              <a:rPr lang="es-MX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presenta de forma comparativa al realizar los recuadros con la imagen y el texto de ejemplo o explicativo</a:t>
            </a:r>
            <a:r>
              <a:rPr lang="es-MX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.</a:t>
            </a:r>
          </a:p>
          <a:p>
            <a:pPr lvl="0">
              <a:buSzPct val="25000"/>
            </a:pPr>
            <a:r>
              <a:rPr lang="es-MX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hipervínculo… parte actual…</a:t>
            </a:r>
            <a:endParaRPr lang="es-MX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114" name="Shape 114"/>
          <p:cNvSpPr/>
          <p:nvPr/>
        </p:nvSpPr>
        <p:spPr>
          <a:xfrm>
            <a:off x="8243825" y="5530799"/>
            <a:ext cx="3948174" cy="128826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s-CO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</a:t>
            </a:r>
            <a:r>
              <a:rPr lang="es-CO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://</a:t>
            </a:r>
            <a:r>
              <a:rPr lang="es-CO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dapre.presidencia.gov.co/normativa/normativa/DECRETO%20380%20DEL%2012%20DE%20ABRIL%20DE%202021.pdf</a:t>
            </a:r>
            <a:r>
              <a:rPr lang="es-CO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</a:p>
          <a:p>
            <a:pPr>
              <a:buSzPct val="25000"/>
            </a:pPr>
            <a:r>
              <a:rPr lang="es-ES" sz="1050" dirty="0">
                <a:solidFill>
                  <a:schemeClr val="dk1"/>
                </a:solidFill>
                <a:ea typeface="Calibri"/>
                <a:cs typeface="Calibri"/>
                <a:sym typeface="Calibri"/>
                <a:hlinkClick r:id="rId4"/>
              </a:rPr>
              <a:t>https://cdn.pixabay.com/photo/2013/09/06/21/15/cartagena-179656_960_720.jpg</a:t>
            </a:r>
            <a:r>
              <a:rPr lang="es-ES" sz="105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</a:t>
            </a:r>
          </a:p>
          <a:p>
            <a:pPr lvl="0">
              <a:buSzPct val="25000"/>
            </a:pPr>
            <a:endParaRPr sz="1050"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85010" y="5120311"/>
            <a:ext cx="7138737" cy="138499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s-CO" b="1" dirty="0">
                <a:latin typeface="Arial" panose="020B0604020202020204" pitchFamily="34" charset="0"/>
                <a:ea typeface="Arial" panose="020B0604020202020204" pitchFamily="34" charset="0"/>
              </a:rPr>
              <a:t>Actual o </a:t>
            </a:r>
            <a:r>
              <a:rPr lang="es-CO" b="1" dirty="0" smtClean="0">
                <a:latin typeface="Arial" panose="020B0604020202020204" pitchFamily="34" charset="0"/>
                <a:ea typeface="Arial" panose="020B0604020202020204" pitchFamily="34" charset="0"/>
              </a:rPr>
              <a:t>potencial</a:t>
            </a:r>
            <a:endParaRPr lang="es-CO" sz="1800" dirty="0" smtClean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Actual, como la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palabra lo dice este indica que está pasando en ese mismo instante y el potencial habla de aquel impacto que puede pasar en el futuro si no se tienen medidas de prevención a tiempo</a:t>
            </a: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es-CO" sz="18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1021931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0" name="Rectángulo 9"/>
          <p:cNvSpPr/>
          <p:nvPr/>
        </p:nvSpPr>
        <p:spPr>
          <a:xfrm>
            <a:off x="4088012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3" name="CuadroTexto 2"/>
          <p:cNvSpPr txBox="1"/>
          <p:nvPr/>
        </p:nvSpPr>
        <p:spPr>
          <a:xfrm>
            <a:off x="2051931" y="667672"/>
            <a:ext cx="683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Actual</a:t>
            </a:r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4971028" y="696781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Potencial</a:t>
            </a:r>
            <a:endParaRPr lang="es-CO" dirty="0"/>
          </a:p>
        </p:txBody>
      </p:sp>
      <p:pic>
        <p:nvPicPr>
          <p:cNvPr id="4098" name="Picture 2" descr="Cartagena, Colombia, Playa, Caribe, Oceano, Ma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295" y="1312335"/>
            <a:ext cx="2658634" cy="2000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4107413" y="3409291"/>
            <a:ext cx="252075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Pérdida de playas en Colombia por el cambio climático lo cual produciría migraciones al interior del país.</a:t>
            </a:r>
            <a:endParaRPr lang="es-CO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6"/>
          <a:srcRect l="19109" t="18379" r="20380" b="14671"/>
          <a:stretch/>
        </p:blipFill>
        <p:spPr>
          <a:xfrm>
            <a:off x="1127401" y="1166182"/>
            <a:ext cx="2514702" cy="1956012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1003030" y="3624735"/>
            <a:ext cx="27621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Riesgos para la </a:t>
            </a:r>
            <a:r>
              <a:rPr lang="es-MX" dirty="0" smtClean="0">
                <a:hlinkClick r:id="rId3"/>
              </a:rPr>
              <a:t>salud y al medio ambient</a:t>
            </a:r>
            <a:r>
              <a:rPr lang="es-MX" dirty="0" smtClean="0"/>
              <a:t>e por el uso de gases tóxicos para erradicar los cultivos ilícitos en Colombia.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55154890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385010" y="434844"/>
            <a:ext cx="7138737" cy="449171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s-MX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a producción un recurso de aprendizaje tipo slider con la información contenido en estas diapositivas.</a:t>
            </a:r>
          </a:p>
          <a:p>
            <a:pPr lvl="0">
              <a:buSzPct val="25000"/>
            </a:pPr>
            <a:r>
              <a:rPr lang="es-MX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autoriza ha producción a realizar los cambios que crea convenientes para el mejoramiento del producto digital.</a:t>
            </a:r>
          </a:p>
          <a:p>
            <a:pPr lvl="0">
              <a:buSzPct val="25000"/>
            </a:pPr>
            <a:r>
              <a:rPr lang="es-MX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presenta de forma comparativa al realizar los recuadros con la imagen y el texto de ejemplo o explicativo.</a:t>
            </a: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114" name="Shape 114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s-ES" sz="12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https://</a:t>
            </a:r>
            <a:r>
              <a:rPr lang="es-ES" sz="12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cdn.pixabay.com/photo/2021/07/25/01/00/environment-6490647_960_720.jpg</a:t>
            </a:r>
            <a:endParaRPr lang="es-ES" sz="1200" dirty="0" smtClean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lvl="0">
              <a:buSzPct val="25000"/>
            </a:pPr>
            <a:r>
              <a:rPr lang="es-ES" sz="12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4"/>
              </a:rPr>
              <a:t>https://</a:t>
            </a:r>
            <a:r>
              <a:rPr lang="es-ES" sz="12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4"/>
              </a:rPr>
              <a:t>cdn.pixabay.com/photo/2018/02/08/11/22/co2-3139225_960_720.jpg</a:t>
            </a:r>
            <a:r>
              <a:rPr lang="es-ES" sz="12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 </a:t>
            </a:r>
            <a:endParaRPr sz="1800"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85010" y="5168386"/>
            <a:ext cx="7138737" cy="10618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s-CO" b="1" dirty="0">
                <a:latin typeface="Arial" panose="020B0604020202020204" pitchFamily="34" charset="0"/>
                <a:ea typeface="Arial" panose="020B0604020202020204" pitchFamily="34" charset="0"/>
              </a:rPr>
              <a:t>Temporal o </a:t>
            </a:r>
            <a:r>
              <a:rPr lang="es-CO" b="1" dirty="0" smtClean="0">
                <a:latin typeface="Arial" panose="020B0604020202020204" pitchFamily="34" charset="0"/>
                <a:ea typeface="Arial" panose="020B0604020202020204" pitchFamily="34" charset="0"/>
              </a:rPr>
              <a:t>permanente</a:t>
            </a:r>
            <a:endParaRPr lang="es-CO" sz="1800" dirty="0" smtClean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El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temporal indica que la misma naturaleza recupera su estado natural con el paso del tiempo y el permanente indica que es un cambio que sigue con el paso del tiempo. </a:t>
            </a:r>
            <a:endParaRPr lang="es-CO" sz="18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1021931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0" name="Rectángulo 9"/>
          <p:cNvSpPr/>
          <p:nvPr/>
        </p:nvSpPr>
        <p:spPr>
          <a:xfrm>
            <a:off x="4119009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3" name="CuadroTexto 2"/>
          <p:cNvSpPr txBox="1"/>
          <p:nvPr/>
        </p:nvSpPr>
        <p:spPr>
          <a:xfrm>
            <a:off x="1923690" y="1004558"/>
            <a:ext cx="9396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Temporal</a:t>
            </a:r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4910963" y="1004558"/>
            <a:ext cx="1159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Permanente</a:t>
            </a:r>
            <a:endParaRPr lang="es-CO" dirty="0"/>
          </a:p>
        </p:txBody>
      </p:sp>
      <p:pic>
        <p:nvPicPr>
          <p:cNvPr id="5122" name="Picture 2" descr="Ambiente, Reforestación, Pinos, Ecosistema, Ecologí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376" y="1516062"/>
            <a:ext cx="2479730" cy="191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011007" y="3520500"/>
            <a:ext cx="30891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Dentro de los retos que Colombia tiene para el 2030, está la reforestación de zona naturales, como: el Amazonas, entre otras.</a:t>
            </a:r>
            <a:endParaRPr lang="es-CO" dirty="0"/>
          </a:p>
        </p:txBody>
      </p:sp>
      <p:pic>
        <p:nvPicPr>
          <p:cNvPr id="5124" name="Picture 4" descr="Co2, Dióxido De Carbono, El Dióxido De Carbono, Carbó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109" y="1554162"/>
            <a:ext cx="2735622" cy="1874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/>
              <p:cNvSpPr txBox="1"/>
              <p:nvPr/>
            </p:nvSpPr>
            <p:spPr>
              <a:xfrm>
                <a:off x="4166062" y="3501549"/>
                <a:ext cx="2603715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MX" dirty="0" smtClean="0"/>
                  <a:t>Las grandes cantidades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b="0" i="1" smtClean="0">
                            <a:latin typeface="Cambria Math" panose="02040503050406030204" pitchFamily="18" charset="0"/>
                          </a:rPr>
                          <m:t>𝐶𝑂</m:t>
                        </m:r>
                      </m:e>
                      <m:sub>
                        <m:r>
                          <a:rPr lang="es-MX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s-MX" dirty="0" smtClean="0"/>
                  <a:t> que se lanza a la atmósfera, está haciendo daño a la capa de ozono.</a:t>
                </a:r>
                <a:endParaRPr lang="es-CO" dirty="0"/>
              </a:p>
            </p:txBody>
          </p:sp>
        </mc:Choice>
        <mc:Fallback xmlns="">
          <p:sp>
            <p:nvSpPr>
              <p:cNvPr id="6" name="CuadroTexto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6062" y="3501549"/>
                <a:ext cx="2603715" cy="954107"/>
              </a:xfrm>
              <a:prstGeom prst="rect">
                <a:avLst/>
              </a:prstGeom>
              <a:blipFill>
                <a:blip r:embed="rId7"/>
                <a:stretch>
                  <a:fillRect l="-701" t="-637" b="-573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5712249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308202" y="481339"/>
            <a:ext cx="7138737" cy="449171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8" name="Shape 108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s-MX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solicita a producción un recurso de aprendizaje tipo slider con la información contenido en estas diapositivas.</a:t>
            </a:r>
          </a:p>
          <a:p>
            <a:pPr lvl="0">
              <a:buSzPct val="25000"/>
            </a:pPr>
            <a:r>
              <a:rPr lang="es-MX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autoriza ha producción a realizar los cambios que crea convenientes para el mejoramiento del producto digital.</a:t>
            </a:r>
          </a:p>
          <a:p>
            <a:pPr lvl="0">
              <a:buSzPct val="25000"/>
            </a:pPr>
            <a:r>
              <a:rPr lang="es-MX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Se presenta de forma comparativa al realizar los recuadros con la imagen y el texto de ejemplo o explicativo.</a:t>
            </a:r>
          </a:p>
        </p:txBody>
      </p:sp>
      <p:sp>
        <p:nvSpPr>
          <p:cNvPr id="110" name="Shape 110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1800" b="0" i="0" u="none" strike="noStrike" cap="none" baseline="0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Indicaciones para la producción</a:t>
            </a:r>
          </a:p>
        </p:txBody>
      </p:sp>
      <p:sp>
        <p:nvSpPr>
          <p:cNvPr id="114" name="Shape 114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s-ES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https://www.parquesnacionales.gov.co/portal/es/parques-nacionales/parque-nacional-natural-yaigoje-apaporis/</a:t>
            </a:r>
          </a:p>
          <a:p>
            <a:pPr lvl="0">
              <a:buSzPct val="25000"/>
            </a:pPr>
            <a:r>
              <a:rPr lang="es-ES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https</a:t>
            </a:r>
            <a:r>
              <a:rPr lang="es-ES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://visionamazonia.minambiente.gov.co/news/turismo-de-naturaleza-la-iniciativa-para-reducir-la-deforestacion-en-la-amazonia-2</a:t>
            </a:r>
            <a:r>
              <a:rPr lang="es-ES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3"/>
              </a:rPr>
              <a:t>/</a:t>
            </a:r>
            <a:r>
              <a:rPr lang="es-ES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</a:p>
          <a:p>
            <a:pPr lvl="0">
              <a:buSzPct val="25000"/>
            </a:pPr>
            <a:r>
              <a:rPr lang="es-CO" sz="105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4"/>
              </a:rPr>
              <a:t>https://visionamazonia.minambiente.gov.co/proteccion-de-la-amazonia</a:t>
            </a:r>
            <a:r>
              <a:rPr lang="es-CO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  <a:hlinkClick r:id="rId4"/>
              </a:rPr>
              <a:t>/</a:t>
            </a:r>
            <a:r>
              <a:rPr lang="es-CO" sz="105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endParaRPr sz="1050" b="0" i="0" u="none" strike="noStrike" cap="none" baseline="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08202" y="5167114"/>
            <a:ext cx="7215546" cy="138499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s-CO" b="1" dirty="0">
                <a:latin typeface="Arial" panose="020B0604020202020204" pitchFamily="34" charset="0"/>
                <a:ea typeface="Arial" panose="020B0604020202020204" pitchFamily="34" charset="0"/>
              </a:rPr>
              <a:t>Local o diseminado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es-CO" sz="1800" dirty="0" smtClean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El </a:t>
            </a:r>
            <a:r>
              <a:rPr lang="es-CO">
                <a:latin typeface="Arial" panose="020B0604020202020204" pitchFamily="34" charset="0"/>
                <a:ea typeface="Arial" panose="020B0604020202020204" pitchFamily="34" charset="0"/>
              </a:rPr>
              <a:t>impacto </a:t>
            </a:r>
            <a:r>
              <a:rPr lang="es-CO" smtClean="0">
                <a:latin typeface="Arial" panose="020B0604020202020204" pitchFamily="34" charset="0"/>
                <a:ea typeface="Arial" panose="020B0604020202020204" pitchFamily="34" charset="0"/>
              </a:rPr>
              <a:t>local,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es aquel que se concentra en un mismo lugar y no se expande en gran extensión y </a:t>
            </a:r>
            <a:r>
              <a:rPr lang="es-CO">
                <a:latin typeface="Arial" panose="020B0604020202020204" pitchFamily="34" charset="0"/>
                <a:ea typeface="Arial" panose="020B0604020202020204" pitchFamily="34" charset="0"/>
              </a:rPr>
              <a:t>el </a:t>
            </a:r>
            <a:r>
              <a:rPr lang="es-CO" smtClean="0">
                <a:latin typeface="Arial" panose="020B0604020202020204" pitchFamily="34" charset="0"/>
                <a:ea typeface="Arial" panose="020B0604020202020204" pitchFamily="34" charset="0"/>
              </a:rPr>
              <a:t>diseminado,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es aquel que </a:t>
            </a: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llegará 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a afectar otras zonas, incluso distantes del foco de </a:t>
            </a:r>
            <a:r>
              <a:rPr lang="es-CO" dirty="0" smtClean="0">
                <a:latin typeface="Arial" panose="020B0604020202020204" pitchFamily="34" charset="0"/>
                <a:ea typeface="Arial" panose="020B0604020202020204" pitchFamily="34" charset="0"/>
              </a:rPr>
              <a:t>contaminación o de riesgo ambiental.</a:t>
            </a:r>
            <a:r>
              <a:rPr lang="es-CO" dirty="0">
                <a:latin typeface="Arial" panose="020B0604020202020204" pitchFamily="34" charset="0"/>
                <a:ea typeface="Arial" panose="020B0604020202020204" pitchFamily="34" charset="0"/>
              </a:rPr>
              <a:t>  </a:t>
            </a:r>
            <a:endParaRPr lang="es-CO" sz="18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1021931" y="1004558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0" name="Rectángulo 9"/>
          <p:cNvSpPr/>
          <p:nvPr/>
        </p:nvSpPr>
        <p:spPr>
          <a:xfrm>
            <a:off x="4234435" y="949594"/>
            <a:ext cx="2743200" cy="36316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3" name="CuadroTexto 2"/>
          <p:cNvSpPr txBox="1"/>
          <p:nvPr/>
        </p:nvSpPr>
        <p:spPr>
          <a:xfrm>
            <a:off x="2087197" y="1004558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Local</a:t>
            </a:r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5040816" y="1004558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Diseminado</a:t>
            </a:r>
            <a:endParaRPr lang="es-CO" dirty="0"/>
          </a:p>
        </p:txBody>
      </p:sp>
      <p:sp>
        <p:nvSpPr>
          <p:cNvPr id="5" name="CuadroTexto 4"/>
          <p:cNvSpPr txBox="1"/>
          <p:nvPr/>
        </p:nvSpPr>
        <p:spPr>
          <a:xfrm>
            <a:off x="1061128" y="3035729"/>
            <a:ext cx="270400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Turismo de naturaleza, Amazonas y Guaviare, recibirán dinero para infraestructura, con el fin de hacer de este un modelo  económico que permita reducir la tala de bosques.</a:t>
            </a:r>
            <a:endParaRPr lang="es-CO" dirty="0"/>
          </a:p>
        </p:txBody>
      </p:sp>
      <p:pic>
        <p:nvPicPr>
          <p:cNvPr id="6146" name="Picture 2" descr="http://visionamazonia.minambiente.gov.co/content/uploads/2018/04/infografia-vision-amazonia-sus-proyectos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5" t="13363" r="310" b="69544"/>
          <a:stretch/>
        </p:blipFill>
        <p:spPr bwMode="auto">
          <a:xfrm>
            <a:off x="4396928" y="1367299"/>
            <a:ext cx="2418214" cy="2061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4224910" y="3429000"/>
            <a:ext cx="246963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La Amazonía es el pulmón del mundo, al ser destruida por la tala de bosques, el planeta y los ciudadanos globales perderán su hábitat.</a:t>
            </a:r>
            <a:endParaRPr lang="es-CO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6"/>
          <a:srcRect l="2855" t="18229" r="10322" b="17188"/>
          <a:stretch/>
        </p:blipFill>
        <p:spPr>
          <a:xfrm>
            <a:off x="1061128" y="1367299"/>
            <a:ext cx="2704003" cy="1724815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1021931" y="1351295"/>
            <a:ext cx="274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>
                <a:solidFill>
                  <a:schemeClr val="bg1"/>
                </a:solidFill>
              </a:rPr>
              <a:t>Parque Nacional Natural  Yaigoje Apaporis, Amazonia Colombiana.</a:t>
            </a:r>
            <a:endParaRPr lang="es-CO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867191"/>
      </p:ext>
    </p:extLst>
  </p:cSld>
  <p:clrMapOvr>
    <a:masterClrMapping/>
  </p:clrMapOvr>
  <p:transition spd="slow">
    <p:cut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16ad806335d4d7344baabe581138a88505531bc"/>
</p:tagLst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9639</TotalTime>
  <Words>962</Words>
  <Application>Microsoft Office PowerPoint</Application>
  <PresentationFormat>Panorámica</PresentationFormat>
  <Paragraphs>82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Cambria Math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CLAUDIA VASQUEZ</dc:creator>
  <cp:lastModifiedBy>Usuario</cp:lastModifiedBy>
  <cp:revision>174</cp:revision>
  <dcterms:modified xsi:type="dcterms:W3CDTF">2021-10-30T16:26:41Z</dcterms:modified>
</cp:coreProperties>
</file>